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1"/>
  </p:sldMasterIdLst>
  <p:notesMasterIdLst>
    <p:notesMasterId r:id="rId15"/>
  </p:notesMasterIdLst>
  <p:sldIdLst>
    <p:sldId id="256" r:id="rId2"/>
    <p:sldId id="268" r:id="rId3"/>
    <p:sldId id="258" r:id="rId4"/>
    <p:sldId id="259" r:id="rId5"/>
    <p:sldId id="261" r:id="rId6"/>
    <p:sldId id="260" r:id="rId7"/>
    <p:sldId id="269"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40"/>
  </p:normalViewPr>
  <p:slideViewPr>
    <p:cSldViewPr snapToGrid="0" snapToObjects="1">
      <p:cViewPr varScale="1">
        <p:scale>
          <a:sx n="76" d="100"/>
          <a:sy n="76" d="100"/>
        </p:scale>
        <p:origin x="21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76380-0F38-A94E-8808-D6FD9EA78425}" type="datetimeFigureOut">
              <a:rPr lang="en-US" smtClean="0"/>
              <a:t>10/12/18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62B656-98E3-A14E-894F-82EED0B2F6C6}" type="slidenum">
              <a:rPr lang="en-US" smtClean="0"/>
              <a:t>‹#›</a:t>
            </a:fld>
            <a:endParaRPr lang="en-US"/>
          </a:p>
        </p:txBody>
      </p:sp>
    </p:spTree>
    <p:extLst>
      <p:ext uri="{BB962C8B-B14F-4D97-AF65-F5344CB8AC3E}">
        <p14:creationId xmlns:p14="http://schemas.microsoft.com/office/powerpoint/2010/main" val="1901915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362B656-98E3-A14E-894F-82EED0B2F6C6}" type="slidenum">
              <a:rPr lang="en-US" smtClean="0"/>
              <a:t>6</a:t>
            </a:fld>
            <a:endParaRPr lang="en-US"/>
          </a:p>
        </p:txBody>
      </p:sp>
    </p:spTree>
    <p:extLst>
      <p:ext uri="{BB962C8B-B14F-4D97-AF65-F5344CB8AC3E}">
        <p14:creationId xmlns:p14="http://schemas.microsoft.com/office/powerpoint/2010/main" val="197941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Training-</a:t>
            </a:r>
            <a:r>
              <a:rPr lang="en-US" baseline="0" dirty="0" smtClean="0"/>
              <a:t>Test split Done.  We performed cross validation in order to generalize my model, and test it on out of sample data.  Each fold acted as a training set several times, as well as a test set once time, and this was performed for 5 different sections repeatedly</a:t>
            </a:r>
          </a:p>
          <a:p>
            <a:r>
              <a:rPr lang="en-US" baseline="0" dirty="0" smtClean="0"/>
              <a:t>I found the average testing performance for these tests, and ended up with a mean score value, which was very close to my summary statistics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362B656-98E3-A14E-894F-82EED0B2F6C6}" type="slidenum">
              <a:rPr lang="en-US" smtClean="0"/>
              <a:t>10</a:t>
            </a:fld>
            <a:endParaRPr lang="en-US"/>
          </a:p>
        </p:txBody>
      </p:sp>
    </p:spTree>
    <p:extLst>
      <p:ext uri="{BB962C8B-B14F-4D97-AF65-F5344CB8AC3E}">
        <p14:creationId xmlns:p14="http://schemas.microsoft.com/office/powerpoint/2010/main" val="35632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Chose Lasso regression instead of Ridge or Elastic Net,</a:t>
            </a:r>
            <a:r>
              <a:rPr lang="en-US" baseline="0" dirty="0" smtClean="0"/>
              <a:t> to find optimal parameters, and Lasso was able to add the sum of the absolute values of the coefficients to the function.  This allows me to add increasingly large coefficients with minimal punishment</a:t>
            </a:r>
            <a:endParaRPr lang="en-US" dirty="0"/>
          </a:p>
        </p:txBody>
      </p:sp>
      <p:sp>
        <p:nvSpPr>
          <p:cNvPr id="4" name="Slide Number Placeholder 3"/>
          <p:cNvSpPr>
            <a:spLocks noGrp="1"/>
          </p:cNvSpPr>
          <p:nvPr>
            <p:ph type="sldNum" sz="quarter" idx="10"/>
          </p:nvPr>
        </p:nvSpPr>
        <p:spPr/>
        <p:txBody>
          <a:bodyPr/>
          <a:lstStyle/>
          <a:p>
            <a:fld id="{8362B656-98E3-A14E-894F-82EED0B2F6C6}" type="slidenum">
              <a:rPr lang="en-US" smtClean="0"/>
              <a:t>11</a:t>
            </a:fld>
            <a:endParaRPr lang="en-US"/>
          </a:p>
        </p:txBody>
      </p:sp>
    </p:spTree>
    <p:extLst>
      <p:ext uri="{BB962C8B-B14F-4D97-AF65-F5344CB8AC3E}">
        <p14:creationId xmlns:p14="http://schemas.microsoft.com/office/powerpoint/2010/main" val="312244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CF31FD-270A-804A-8E3E-F61953C5C219}"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E00B8-93B1-FE44-B52A-AEA92D98E71E}"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CF31FD-270A-804A-8E3E-F61953C5C219}"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E00B8-93B1-FE44-B52A-AEA92D98E71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CF31FD-270A-804A-8E3E-F61953C5C219}"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E00B8-93B1-FE44-B52A-AEA92D98E71E}"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CF31FD-270A-804A-8E3E-F61953C5C219}"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E00B8-93B1-FE44-B52A-AEA92D98E71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CF31FD-270A-804A-8E3E-F61953C5C219}"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E00B8-93B1-FE44-B52A-AEA92D98E71E}"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CF31FD-270A-804A-8E3E-F61953C5C219}"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E00B8-93B1-FE44-B52A-AEA92D98E71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CF31FD-270A-804A-8E3E-F61953C5C219}" type="datetimeFigureOut">
              <a:rPr lang="en-US" smtClean="0"/>
              <a:t>10/11/18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3E00B8-93B1-FE44-B52A-AEA92D98E71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CF31FD-270A-804A-8E3E-F61953C5C219}" type="datetimeFigureOut">
              <a:rPr lang="en-US" smtClean="0"/>
              <a:t>10/11/18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3E00B8-93B1-FE44-B52A-AEA92D98E71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CF31FD-270A-804A-8E3E-F61953C5C219}" type="datetimeFigureOut">
              <a:rPr lang="en-US" smtClean="0"/>
              <a:t>10/11/18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3E00B8-93B1-FE44-B52A-AEA92D98E71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CF31FD-270A-804A-8E3E-F61953C5C219}"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E00B8-93B1-FE44-B52A-AEA92D98E71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CF31FD-270A-804A-8E3E-F61953C5C219}"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33E00B8-93B1-FE44-B52A-AEA92D98E71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CF31FD-270A-804A-8E3E-F61953C5C219}" type="datetimeFigureOut">
              <a:rPr lang="en-US" smtClean="0"/>
              <a:t>10/11/18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E00B8-93B1-FE44-B52A-AEA92D98E71E}" type="slidenum">
              <a:rPr lang="en-US" smtClean="0"/>
              <a:t>‹#›</a:t>
            </a:fld>
            <a:endParaRPr lang="en-US"/>
          </a:p>
        </p:txBody>
      </p:sp>
    </p:spTree>
    <p:extLst>
      <p:ext uri="{BB962C8B-B14F-4D97-AF65-F5344CB8AC3E}">
        <p14:creationId xmlns:p14="http://schemas.microsoft.com/office/powerpoint/2010/main" val="169136996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PT Serif" charset="0"/>
                <a:ea typeface="PT Serif" charset="0"/>
                <a:cs typeface="PT Serif" charset="0"/>
              </a:rPr>
              <a:t>Modeling</a:t>
            </a:r>
            <a:br>
              <a:rPr lang="en-US" dirty="0" smtClean="0">
                <a:latin typeface="PT Serif" charset="0"/>
                <a:ea typeface="PT Serif" charset="0"/>
                <a:cs typeface="PT Serif" charset="0"/>
              </a:rPr>
            </a:br>
            <a:r>
              <a:rPr lang="en-US" dirty="0" smtClean="0">
                <a:latin typeface="PT Serif" charset="0"/>
                <a:ea typeface="PT Serif" charset="0"/>
                <a:cs typeface="PT Serif" charset="0"/>
              </a:rPr>
              <a:t>Used Cars Data</a:t>
            </a:r>
            <a:r>
              <a:rPr lang="en-US" dirty="0" smtClean="0"/>
              <a:t/>
            </a:r>
            <a:br>
              <a:rPr lang="en-US" dirty="0" smtClean="0"/>
            </a:br>
            <a:endParaRPr lang="en-US" dirty="0"/>
          </a:p>
        </p:txBody>
      </p:sp>
      <p:sp>
        <p:nvSpPr>
          <p:cNvPr id="3" name="Subtitle 2"/>
          <p:cNvSpPr>
            <a:spLocks noGrp="1"/>
          </p:cNvSpPr>
          <p:nvPr>
            <p:ph type="subTitle" idx="1"/>
          </p:nvPr>
        </p:nvSpPr>
        <p:spPr>
          <a:xfrm>
            <a:off x="1524000" y="5583238"/>
            <a:ext cx="9144000" cy="1655762"/>
          </a:xfrm>
        </p:spPr>
        <p:txBody>
          <a:bodyPr/>
          <a:lstStyle/>
          <a:p>
            <a:r>
              <a:rPr lang="en-US" dirty="0" smtClean="0">
                <a:latin typeface="PT Serif" charset="0"/>
                <a:ea typeface="PT Serif" charset="0"/>
                <a:cs typeface="PT Serif" charset="0"/>
              </a:rPr>
              <a:t>By: Peyjmon Ahmad </a:t>
            </a:r>
            <a:endParaRPr lang="en-US" dirty="0">
              <a:latin typeface="PT Serif" charset="0"/>
              <a:ea typeface="PT Serif" charset="0"/>
              <a:cs typeface="PT Serif"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6266"/>
            <a:ext cx="12192000" cy="2679560"/>
          </a:xfrm>
          <a:prstGeom prst="rect">
            <a:avLst/>
          </a:prstGeom>
        </p:spPr>
      </p:pic>
    </p:spTree>
    <p:extLst>
      <p:ext uri="{BB962C8B-B14F-4D97-AF65-F5344CB8AC3E}">
        <p14:creationId xmlns:p14="http://schemas.microsoft.com/office/powerpoint/2010/main" val="2571672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PT Serif" charset="0"/>
                <a:ea typeface="PT Serif" charset="0"/>
                <a:cs typeface="PT Serif" charset="0"/>
              </a:rPr>
              <a:t>Cross Validation</a:t>
            </a:r>
            <a:endParaRPr lang="en-US" dirty="0">
              <a:latin typeface="PT Serif" charset="0"/>
              <a:ea typeface="PT Serif" charset="0"/>
              <a:cs typeface="PT Serif" charset="0"/>
            </a:endParaRPr>
          </a:p>
        </p:txBody>
      </p:sp>
      <p:sp>
        <p:nvSpPr>
          <p:cNvPr id="3" name="Content Placeholder 2"/>
          <p:cNvSpPr>
            <a:spLocks noGrp="1"/>
          </p:cNvSpPr>
          <p:nvPr>
            <p:ph idx="1"/>
          </p:nvPr>
        </p:nvSpPr>
        <p:spPr>
          <a:xfrm>
            <a:off x="5782348" y="1820997"/>
            <a:ext cx="5299364" cy="4410469"/>
          </a:xfrm>
        </p:spPr>
        <p:txBody>
          <a:bodyPr>
            <a:normAutofit/>
          </a:bodyPr>
          <a:lstStyle/>
          <a:p>
            <a:r>
              <a:rPr lang="en-US" dirty="0" smtClean="0">
                <a:latin typeface="PT Serif" charset="0"/>
                <a:ea typeface="PT Serif" charset="0"/>
                <a:cs typeface="PT Serif" charset="0"/>
              </a:rPr>
              <a:t>Train-Test Split Done (0.20)</a:t>
            </a:r>
          </a:p>
          <a:p>
            <a:endParaRPr lang="en-US" dirty="0" smtClean="0">
              <a:latin typeface="PT Serif" charset="0"/>
              <a:ea typeface="PT Serif" charset="0"/>
              <a:cs typeface="PT Serif" charset="0"/>
            </a:endParaRPr>
          </a:p>
          <a:p>
            <a:r>
              <a:rPr lang="en-US" dirty="0" smtClean="0">
                <a:latin typeface="PT Serif" charset="0"/>
                <a:ea typeface="PT Serif" charset="0"/>
                <a:cs typeface="PT Serif" charset="0"/>
              </a:rPr>
              <a:t>5 Equal Folds </a:t>
            </a:r>
          </a:p>
          <a:p>
            <a:endParaRPr lang="en-US" dirty="0" smtClean="0">
              <a:latin typeface="PT Serif" charset="0"/>
              <a:ea typeface="PT Serif" charset="0"/>
              <a:cs typeface="PT Serif" charset="0"/>
            </a:endParaRPr>
          </a:p>
          <a:p>
            <a:r>
              <a:rPr lang="en-US" dirty="0" smtClean="0">
                <a:latin typeface="PT Serif" charset="0"/>
                <a:ea typeface="PT Serif" charset="0"/>
                <a:cs typeface="PT Serif" charset="0"/>
              </a:rPr>
              <a:t>Computed Cross Val Score</a:t>
            </a:r>
          </a:p>
          <a:p>
            <a:endParaRPr lang="en-US" dirty="0" smtClean="0">
              <a:latin typeface="PT Serif" charset="0"/>
              <a:ea typeface="PT Serif" charset="0"/>
              <a:cs typeface="PT Serif" charset="0"/>
            </a:endParaRPr>
          </a:p>
          <a:p>
            <a:r>
              <a:rPr lang="en-US" dirty="0" smtClean="0">
                <a:latin typeface="PT Serif" charset="0"/>
                <a:ea typeface="PT Serif" charset="0"/>
                <a:cs typeface="PT Serif" charset="0"/>
              </a:rPr>
              <a:t>Mean of scores = </a:t>
            </a:r>
            <a:r>
              <a:rPr lang="en-US" b="1" dirty="0" smtClean="0">
                <a:latin typeface="PT Serif" charset="0"/>
                <a:ea typeface="PT Serif" charset="0"/>
                <a:cs typeface="PT Serif" charset="0"/>
              </a:rPr>
              <a:t>0.713</a:t>
            </a:r>
            <a:endParaRPr lang="en-US" sz="1400" dirty="0" smtClean="0">
              <a:latin typeface="PT Serif" charset="0"/>
              <a:ea typeface="PT Serif" charset="0"/>
              <a:cs typeface="PT Serif" charset="0"/>
            </a:endParaRPr>
          </a:p>
          <a:p>
            <a:endParaRPr lang="en-US" sz="1400" dirty="0" smtClean="0">
              <a:latin typeface="PT Serif" charset="0"/>
              <a:ea typeface="PT Serif" charset="0"/>
              <a:cs typeface="PT Serif"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36" y="1729972"/>
            <a:ext cx="3509155" cy="4835236"/>
          </a:xfrm>
          <a:prstGeom prst="rect">
            <a:avLst/>
          </a:prstGeom>
        </p:spPr>
      </p:pic>
    </p:spTree>
    <p:extLst>
      <p:ext uri="{BB962C8B-B14F-4D97-AF65-F5344CB8AC3E}">
        <p14:creationId xmlns:p14="http://schemas.microsoft.com/office/powerpoint/2010/main" val="16759807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PT Serif" charset="0"/>
                <a:ea typeface="PT Serif" charset="0"/>
                <a:cs typeface="PT Serif" charset="0"/>
              </a:rPr>
              <a:t>Further Results</a:t>
            </a:r>
            <a:endParaRPr lang="en-US" dirty="0">
              <a:latin typeface="PT Serif" charset="0"/>
              <a:ea typeface="PT Serif" charset="0"/>
              <a:cs typeface="PT Serif" charset="0"/>
            </a:endParaRPr>
          </a:p>
        </p:txBody>
      </p:sp>
      <p:sp>
        <p:nvSpPr>
          <p:cNvPr id="3" name="Content Placeholder 2"/>
          <p:cNvSpPr>
            <a:spLocks noGrp="1"/>
          </p:cNvSpPr>
          <p:nvPr>
            <p:ph idx="1"/>
          </p:nvPr>
        </p:nvSpPr>
        <p:spPr>
          <a:xfrm>
            <a:off x="838200" y="1825626"/>
            <a:ext cx="10515600" cy="1693430"/>
          </a:xfrm>
        </p:spPr>
        <p:txBody>
          <a:bodyPr/>
          <a:lstStyle/>
          <a:p>
            <a:r>
              <a:rPr lang="en-US" dirty="0" smtClean="0">
                <a:latin typeface="PT Serif" charset="0"/>
                <a:ea typeface="PT Serif" charset="0"/>
                <a:cs typeface="PT Serif" charset="0"/>
              </a:rPr>
              <a:t>Tested model with polynomial features (2)</a:t>
            </a:r>
          </a:p>
          <a:p>
            <a:r>
              <a:rPr lang="en-US" dirty="0" smtClean="0">
                <a:latin typeface="PT Serif" charset="0"/>
                <a:ea typeface="PT Serif" charset="0"/>
                <a:cs typeface="PT Serif" charset="0"/>
              </a:rPr>
              <a:t>Reached an Over fit of model</a:t>
            </a:r>
          </a:p>
          <a:p>
            <a:r>
              <a:rPr lang="en-US" dirty="0" smtClean="0">
                <a:latin typeface="PT Serif" charset="0"/>
                <a:ea typeface="PT Serif" charset="0"/>
                <a:cs typeface="PT Serif" charset="0"/>
              </a:rPr>
              <a:t>Used Lasso to find optimal parameter</a:t>
            </a:r>
            <a:endParaRPr lang="en-US" dirty="0">
              <a:latin typeface="PT Serif" charset="0"/>
              <a:ea typeface="PT Serif" charset="0"/>
              <a:cs typeface="PT 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41741"/>
            <a:ext cx="7133358" cy="91800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659747"/>
            <a:ext cx="3029789" cy="59574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653994"/>
            <a:ext cx="3302000" cy="838200"/>
          </a:xfrm>
          <a:prstGeom prst="rect">
            <a:avLst/>
          </a:prstGeom>
        </p:spPr>
      </p:pic>
      <p:sp>
        <p:nvSpPr>
          <p:cNvPr id="7" name="TextBox 6"/>
          <p:cNvSpPr txBox="1"/>
          <p:nvPr/>
        </p:nvSpPr>
        <p:spPr>
          <a:xfrm>
            <a:off x="7594601" y="3355084"/>
            <a:ext cx="3285067" cy="1323439"/>
          </a:xfrm>
          <a:prstGeom prst="rect">
            <a:avLst/>
          </a:prstGeom>
          <a:noFill/>
        </p:spPr>
        <p:txBody>
          <a:bodyPr wrap="square" rtlCol="0">
            <a:spAutoFit/>
          </a:bodyPr>
          <a:lstStyle/>
          <a:p>
            <a:pPr algn="ctr"/>
            <a:r>
              <a:rPr lang="en-US" sz="2800" u="sng" dirty="0" smtClean="0">
                <a:latin typeface="PT Serif" charset="0"/>
                <a:ea typeface="PT Serif" charset="0"/>
                <a:cs typeface="PT Serif" charset="0"/>
              </a:rPr>
              <a:t>Mean Absolute Error</a:t>
            </a:r>
          </a:p>
          <a:p>
            <a:pPr algn="ctr"/>
            <a:r>
              <a:rPr lang="en-US" sz="2400" dirty="0" smtClean="0">
                <a:latin typeface="PT Serif" charset="0"/>
                <a:ea typeface="PT Serif" charset="0"/>
                <a:cs typeface="PT Serif" charset="0"/>
              </a:rPr>
              <a:t>About $3,409</a:t>
            </a:r>
            <a:endParaRPr lang="en-US" sz="2400" dirty="0">
              <a:latin typeface="PT Serif" charset="0"/>
              <a:ea typeface="PT Serif" charset="0"/>
              <a:cs typeface="PT Serif" charset="0"/>
            </a:endParaRPr>
          </a:p>
        </p:txBody>
      </p:sp>
    </p:spTree>
    <p:extLst>
      <p:ext uri="{BB962C8B-B14F-4D97-AF65-F5344CB8AC3E}">
        <p14:creationId xmlns:p14="http://schemas.microsoft.com/office/powerpoint/2010/main" val="9224089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98991"/>
            <a:ext cx="12192000" cy="1325563"/>
          </a:xfrm>
        </p:spPr>
        <p:txBody>
          <a:bodyPr/>
          <a:lstStyle/>
          <a:p>
            <a:pPr algn="ctr"/>
            <a:r>
              <a:rPr lang="en-US" dirty="0" smtClean="0">
                <a:latin typeface="PT Serif" charset="0"/>
                <a:ea typeface="PT Serif" charset="0"/>
                <a:cs typeface="PT Serif" charset="0"/>
              </a:rPr>
              <a:t>Final Thoughts</a:t>
            </a:r>
            <a:endParaRPr lang="en-US" dirty="0">
              <a:latin typeface="PT Serif" charset="0"/>
              <a:ea typeface="PT Serif" charset="0"/>
              <a:cs typeface="PT Serif" charset="0"/>
            </a:endParaRPr>
          </a:p>
        </p:txBody>
      </p:sp>
      <p:sp>
        <p:nvSpPr>
          <p:cNvPr id="3" name="Content Placeholder 2"/>
          <p:cNvSpPr>
            <a:spLocks noGrp="1"/>
          </p:cNvSpPr>
          <p:nvPr>
            <p:ph idx="1"/>
          </p:nvPr>
        </p:nvSpPr>
        <p:spPr>
          <a:xfrm>
            <a:off x="838200" y="3050117"/>
            <a:ext cx="10515600" cy="2756430"/>
          </a:xfrm>
        </p:spPr>
        <p:txBody>
          <a:bodyPr/>
          <a:lstStyle/>
          <a:p>
            <a:endParaRPr lang="en-US" dirty="0" smtClean="0">
              <a:latin typeface="PT Serif" charset="0"/>
              <a:ea typeface="PT Serif" charset="0"/>
              <a:cs typeface="PT Serif" charset="0"/>
            </a:endParaRPr>
          </a:p>
          <a:p>
            <a:pPr marL="0" indent="0" algn="ctr">
              <a:buNone/>
            </a:pPr>
            <a:r>
              <a:rPr lang="en-US" dirty="0" smtClean="0">
                <a:latin typeface="PT Serif" charset="0"/>
                <a:ea typeface="PT Serif" charset="0"/>
                <a:cs typeface="PT Serif" charset="0"/>
              </a:rPr>
              <a:t>Continue to perfect model</a:t>
            </a:r>
          </a:p>
          <a:p>
            <a:endParaRPr lang="en-US" dirty="0" smtClean="0">
              <a:latin typeface="PT Serif" charset="0"/>
              <a:ea typeface="PT Serif" charset="0"/>
              <a:cs typeface="PT Serif" charset="0"/>
            </a:endParaRPr>
          </a:p>
        </p:txBody>
      </p:sp>
      <p:sp>
        <p:nvSpPr>
          <p:cNvPr id="5" name="TextBox 4"/>
          <p:cNvSpPr txBox="1"/>
          <p:nvPr/>
        </p:nvSpPr>
        <p:spPr>
          <a:xfrm>
            <a:off x="0" y="1849788"/>
            <a:ext cx="12192000" cy="1200329"/>
          </a:xfrm>
          <a:prstGeom prst="rect">
            <a:avLst/>
          </a:prstGeom>
          <a:noFill/>
        </p:spPr>
        <p:txBody>
          <a:bodyPr wrap="square" rtlCol="0">
            <a:spAutoFit/>
          </a:bodyPr>
          <a:lstStyle/>
          <a:p>
            <a:pPr algn="ctr"/>
            <a:endParaRPr lang="en-US" sz="2400" dirty="0" smtClean="0">
              <a:latin typeface="PT Serif" charset="0"/>
              <a:ea typeface="PT Serif" charset="0"/>
              <a:cs typeface="PT Serif" charset="0"/>
            </a:endParaRPr>
          </a:p>
          <a:p>
            <a:pPr algn="ctr"/>
            <a:r>
              <a:rPr lang="en-US" sz="2400" dirty="0" smtClean="0">
                <a:latin typeface="PT Serif" charset="0"/>
                <a:ea typeface="PT Serif" charset="0"/>
                <a:cs typeface="PT Serif" charset="0"/>
              </a:rPr>
              <a:t>Engine-</a:t>
            </a:r>
            <a:r>
              <a:rPr lang="en-US" sz="2400" dirty="0" err="1" smtClean="0">
                <a:latin typeface="PT Serif" charset="0"/>
                <a:ea typeface="PT Serif" charset="0"/>
                <a:cs typeface="PT Serif" charset="0"/>
              </a:rPr>
              <a:t>Cyl</a:t>
            </a:r>
            <a:r>
              <a:rPr lang="en-US" sz="2400" dirty="0" smtClean="0">
                <a:effectLst/>
                <a:latin typeface="Apple Color Emoji" charset="0"/>
              </a:rPr>
              <a:t>✅ Torque✅ Rim-Width✅ Year✅ Mileage✅</a:t>
            </a:r>
          </a:p>
          <a:p>
            <a:endParaRPr lang="en-US" sz="2400" dirty="0">
              <a:latin typeface="PT Serif" charset="0"/>
              <a:ea typeface="PT Serif" charset="0"/>
              <a:cs typeface="PT Serif" charset="0"/>
            </a:endParaRPr>
          </a:p>
        </p:txBody>
      </p:sp>
    </p:spTree>
    <p:extLst>
      <p:ext uri="{BB962C8B-B14F-4D97-AF65-F5344CB8AC3E}">
        <p14:creationId xmlns:p14="http://schemas.microsoft.com/office/powerpoint/2010/main" val="5914657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067" y="2126192"/>
            <a:ext cx="10515600" cy="1325563"/>
          </a:xfrm>
        </p:spPr>
        <p:txBody>
          <a:bodyPr/>
          <a:lstStyle/>
          <a:p>
            <a:pPr algn="ctr"/>
            <a:r>
              <a:rPr lang="en-US" dirty="0" smtClean="0">
                <a:latin typeface="PT Serif" charset="0"/>
                <a:ea typeface="PT Serif" charset="0"/>
                <a:cs typeface="PT Serif" charset="0"/>
              </a:rPr>
              <a:t>Thanks for listening!</a:t>
            </a:r>
            <a:endParaRPr lang="en-US" dirty="0">
              <a:latin typeface="PT Serif" charset="0"/>
              <a:ea typeface="PT Serif" charset="0"/>
              <a:cs typeface="PT Serif" charset="0"/>
            </a:endParaRPr>
          </a:p>
        </p:txBody>
      </p:sp>
    </p:spTree>
    <p:extLst>
      <p:ext uri="{BB962C8B-B14F-4D97-AF65-F5344CB8AC3E}">
        <p14:creationId xmlns:p14="http://schemas.microsoft.com/office/powerpoint/2010/main" val="17100447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PT Serif" charset="0"/>
                <a:ea typeface="PT Serif" charset="0"/>
                <a:cs typeface="PT Serif" charset="0"/>
              </a:rPr>
              <a:t>Approach</a:t>
            </a:r>
            <a:endParaRPr lang="en-US" dirty="0">
              <a:latin typeface="PT Serif" charset="0"/>
              <a:ea typeface="PT Serif" charset="0"/>
              <a:cs typeface="PT Serif" charset="0"/>
            </a:endParaRPr>
          </a:p>
        </p:txBody>
      </p:sp>
      <p:sp>
        <p:nvSpPr>
          <p:cNvPr id="3" name="Content Placeholder 2"/>
          <p:cNvSpPr>
            <a:spLocks noGrp="1"/>
          </p:cNvSpPr>
          <p:nvPr>
            <p:ph idx="1"/>
          </p:nvPr>
        </p:nvSpPr>
        <p:spPr/>
        <p:txBody>
          <a:bodyPr/>
          <a:lstStyle/>
          <a:p>
            <a:r>
              <a:rPr lang="en-US" sz="2400" dirty="0" smtClean="0">
                <a:latin typeface="PT Serif" charset="0"/>
                <a:ea typeface="PT Serif" charset="0"/>
                <a:cs typeface="PT Serif" charset="0"/>
              </a:rPr>
              <a:t>Find optimal web scraping environment</a:t>
            </a:r>
          </a:p>
          <a:p>
            <a:endParaRPr lang="en-US" sz="2400" dirty="0">
              <a:latin typeface="PT Serif" charset="0"/>
              <a:ea typeface="PT Serif" charset="0"/>
              <a:cs typeface="PT Serif" charset="0"/>
            </a:endParaRPr>
          </a:p>
          <a:p>
            <a:r>
              <a:rPr lang="en-US" sz="2400" dirty="0" smtClean="0">
                <a:latin typeface="PT Serif" charset="0"/>
                <a:ea typeface="PT Serif" charset="0"/>
                <a:cs typeface="PT Serif" charset="0"/>
              </a:rPr>
              <a:t>Compare Regular and Luxury Car data</a:t>
            </a:r>
          </a:p>
          <a:p>
            <a:endParaRPr lang="en-US" sz="2400" dirty="0" smtClean="0">
              <a:latin typeface="PT Serif" charset="0"/>
              <a:ea typeface="PT Serif" charset="0"/>
              <a:cs typeface="PT Serif" charset="0"/>
            </a:endParaRPr>
          </a:p>
          <a:p>
            <a:r>
              <a:rPr lang="en-US" sz="2400" dirty="0" smtClean="0">
                <a:latin typeface="PT Serif" charset="0"/>
                <a:ea typeface="PT Serif" charset="0"/>
                <a:cs typeface="PT Serif" charset="0"/>
              </a:rPr>
              <a:t>Isolate features to predict outcome</a:t>
            </a:r>
          </a:p>
          <a:p>
            <a:endParaRPr lang="en-US" sz="2400" dirty="0" smtClean="0">
              <a:latin typeface="PT Serif" charset="0"/>
              <a:ea typeface="PT Serif" charset="0"/>
              <a:cs typeface="PT Serif" charset="0"/>
            </a:endParaRPr>
          </a:p>
          <a:p>
            <a:r>
              <a:rPr lang="en-US" sz="2400" dirty="0" smtClean="0">
                <a:latin typeface="PT Serif" charset="0"/>
                <a:ea typeface="PT Serif" charset="0"/>
                <a:cs typeface="PT Serif" charset="0"/>
              </a:rPr>
              <a:t>Create model</a:t>
            </a:r>
          </a:p>
          <a:p>
            <a:endParaRPr lang="en-US" dirty="0">
              <a:latin typeface="PT Serif" charset="0"/>
              <a:ea typeface="PT Serif" charset="0"/>
              <a:cs typeface="PT Serif"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7910" y="1825625"/>
            <a:ext cx="4185890" cy="2794000"/>
          </a:xfrm>
          <a:prstGeom prst="rect">
            <a:avLst/>
          </a:prstGeom>
        </p:spPr>
      </p:pic>
    </p:spTree>
    <p:extLst>
      <p:ext uri="{BB962C8B-B14F-4D97-AF65-F5344CB8AC3E}">
        <p14:creationId xmlns:p14="http://schemas.microsoft.com/office/powerpoint/2010/main" val="457153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9382" y="158775"/>
            <a:ext cx="3833906" cy="1652723"/>
          </a:xfrm>
        </p:spPr>
        <p:txBody>
          <a:bodyPr/>
          <a:lstStyle/>
          <a:p>
            <a:pPr algn="ctr"/>
            <a:r>
              <a:rPr lang="en-US" dirty="0" smtClean="0"/>
              <a:t> </a:t>
            </a:r>
            <a:r>
              <a:rPr lang="en-US" dirty="0" smtClean="0">
                <a:latin typeface="PT Serif" charset="0"/>
                <a:ea typeface="PT Serif" charset="0"/>
                <a:cs typeface="PT Serif" charset="0"/>
              </a:rPr>
              <a:t>Sources Used</a:t>
            </a:r>
            <a:endParaRPr lang="en-US" dirty="0">
              <a:latin typeface="PT Serif" charset="0"/>
              <a:ea typeface="PT Serif" charset="0"/>
              <a:cs typeface="PT Serif"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355" y="1811498"/>
            <a:ext cx="4349960" cy="2740475"/>
          </a:xfrm>
          <a:prstGeom prst="rect">
            <a:avLst/>
          </a:prstGeom>
          <a:effectLst>
            <a:outerShdw blurRad="304800" dist="50800" dir="3600000" algn="ctr" rotWithShape="0">
              <a:srgbClr val="000000"/>
            </a:outerShdw>
            <a:reflection stA="0" endPos="65000" dist="50800" dir="5400000" sy="-100000" algn="bl" rotWithShape="0"/>
          </a:effectLst>
          <a:scene3d>
            <a:camera prst="orthographicFront">
              <a:rot lat="0" lon="0" rev="0"/>
            </a:camera>
            <a:lightRig rig="threePt" dir="t"/>
          </a:scene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868" y="5100053"/>
            <a:ext cx="2479963" cy="9889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004" y="4971427"/>
            <a:ext cx="2399882" cy="98896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8992" y="5100053"/>
            <a:ext cx="1540390" cy="860336"/>
          </a:xfrm>
          <a:prstGeom prst="rect">
            <a:avLst/>
          </a:prstGeom>
        </p:spPr>
      </p:pic>
    </p:spTree>
    <p:extLst>
      <p:ext uri="{BB962C8B-B14F-4D97-AF65-F5344CB8AC3E}">
        <p14:creationId xmlns:p14="http://schemas.microsoft.com/office/powerpoint/2010/main" val="20499422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2200" y="32050"/>
            <a:ext cx="4944533" cy="1506189"/>
          </a:xfrm>
        </p:spPr>
        <p:txBody>
          <a:bodyPr/>
          <a:lstStyle/>
          <a:p>
            <a:pPr algn="ctr"/>
            <a:r>
              <a:rPr lang="en-US" dirty="0" smtClean="0">
                <a:latin typeface="PT Serif" charset="0"/>
                <a:ea typeface="PT Serif" charset="0"/>
                <a:cs typeface="PT Serif" charset="0"/>
              </a:rPr>
              <a:t>Data Breakdown</a:t>
            </a:r>
            <a:endParaRPr lang="en-US" dirty="0">
              <a:latin typeface="PT Serif" charset="0"/>
              <a:ea typeface="PT Serif" charset="0"/>
              <a:cs typeface="PT Serif" charset="0"/>
            </a:endParaRPr>
          </a:p>
        </p:txBody>
      </p:sp>
      <p:sp>
        <p:nvSpPr>
          <p:cNvPr id="3" name="Content Placeholder 2"/>
          <p:cNvSpPr>
            <a:spLocks noGrp="1"/>
          </p:cNvSpPr>
          <p:nvPr>
            <p:ph idx="1"/>
          </p:nvPr>
        </p:nvSpPr>
        <p:spPr>
          <a:xfrm>
            <a:off x="2980267" y="1506775"/>
            <a:ext cx="6248398" cy="1496801"/>
          </a:xfrm>
        </p:spPr>
        <p:txBody>
          <a:bodyPr>
            <a:normAutofit/>
          </a:bodyPr>
          <a:lstStyle/>
          <a:p>
            <a:pPr algn="ctr"/>
            <a:r>
              <a:rPr lang="en-US" sz="2800" dirty="0" smtClean="0">
                <a:latin typeface="PT Serif" charset="0"/>
                <a:ea typeface="PT Serif" charset="0"/>
                <a:cs typeface="PT Serif" charset="0"/>
              </a:rPr>
              <a:t>1,500 Total Cars</a:t>
            </a:r>
          </a:p>
          <a:p>
            <a:pPr algn="ctr"/>
            <a:r>
              <a:rPr lang="en-US" sz="2800" dirty="0" smtClean="0">
                <a:latin typeface="PT Serif" charset="0"/>
                <a:ea typeface="PT Serif" charset="0"/>
                <a:cs typeface="PT Serif" charset="0"/>
              </a:rPr>
              <a:t>750 Regular  &amp; 750 Luxury </a:t>
            </a:r>
          </a:p>
        </p:txBody>
      </p:sp>
      <p:sp>
        <p:nvSpPr>
          <p:cNvPr id="4" name="TextBox 3"/>
          <p:cNvSpPr txBox="1"/>
          <p:nvPr/>
        </p:nvSpPr>
        <p:spPr>
          <a:xfrm>
            <a:off x="1684866" y="3043819"/>
            <a:ext cx="3894667" cy="1292662"/>
          </a:xfrm>
          <a:prstGeom prst="rect">
            <a:avLst/>
          </a:prstGeom>
          <a:noFill/>
        </p:spPr>
        <p:txBody>
          <a:bodyPr wrap="square" rtlCol="0">
            <a:spAutoFit/>
          </a:bodyPr>
          <a:lstStyle/>
          <a:p>
            <a:pPr algn="ctr"/>
            <a:r>
              <a:rPr lang="en-US" sz="2400" b="1" u="sng" dirty="0" smtClean="0">
                <a:latin typeface="PT Serif" charset="0"/>
                <a:ea typeface="PT Serif" charset="0"/>
                <a:cs typeface="PT Serif" charset="0"/>
              </a:rPr>
              <a:t>Regular</a:t>
            </a:r>
          </a:p>
          <a:p>
            <a:pPr algn="ctr"/>
            <a:r>
              <a:rPr lang="en-US" dirty="0" smtClean="0">
                <a:latin typeface="PT Serif" charset="0"/>
                <a:ea typeface="PT Serif" charset="0"/>
                <a:cs typeface="PT Serif" charset="0"/>
              </a:rPr>
              <a:t>Ford, Honda, Toyota, Volkswagen, Nissan, Chevrolet, Mazda, Hyundai, Subaru, Kia</a:t>
            </a:r>
            <a:endParaRPr lang="en-US" dirty="0" smtClean="0">
              <a:latin typeface="PT Serif" charset="0"/>
              <a:ea typeface="PT Serif" charset="0"/>
              <a:cs typeface="PT Serif" charset="0"/>
            </a:endParaRPr>
          </a:p>
        </p:txBody>
      </p:sp>
      <p:sp>
        <p:nvSpPr>
          <p:cNvPr id="5" name="TextBox 4"/>
          <p:cNvSpPr txBox="1"/>
          <p:nvPr/>
        </p:nvSpPr>
        <p:spPr>
          <a:xfrm>
            <a:off x="6553200" y="3043819"/>
            <a:ext cx="4047066" cy="1292662"/>
          </a:xfrm>
          <a:prstGeom prst="rect">
            <a:avLst/>
          </a:prstGeom>
          <a:noFill/>
        </p:spPr>
        <p:txBody>
          <a:bodyPr wrap="square" rtlCol="0">
            <a:spAutoFit/>
          </a:bodyPr>
          <a:lstStyle/>
          <a:p>
            <a:pPr algn="ctr"/>
            <a:r>
              <a:rPr lang="en-US" sz="2400" b="1" u="sng" dirty="0" smtClean="0">
                <a:latin typeface="PT Serif" charset="0"/>
                <a:ea typeface="PT Serif" charset="0"/>
                <a:cs typeface="PT Serif" charset="0"/>
              </a:rPr>
              <a:t>Luxury</a:t>
            </a:r>
          </a:p>
          <a:p>
            <a:pPr algn="ctr"/>
            <a:r>
              <a:rPr lang="en-US" dirty="0" smtClean="0">
                <a:latin typeface="PT Serif" charset="0"/>
                <a:ea typeface="PT Serif" charset="0"/>
                <a:cs typeface="PT Serif" charset="0"/>
              </a:rPr>
              <a:t>BMW, Mercedes, Lexus, Audi, Acura, Cadillac, Porsche,  Infiniti </a:t>
            </a:r>
            <a:endParaRPr lang="en-US" sz="2400" dirty="0" smtClean="0">
              <a:latin typeface="PT Serif" charset="0"/>
              <a:ea typeface="PT Serif" charset="0"/>
              <a:cs typeface="PT Serif" charset="0"/>
            </a:endParaRP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384" y="4376724"/>
            <a:ext cx="3138977" cy="224026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2899" y="4319460"/>
            <a:ext cx="3767668" cy="2354792"/>
          </a:xfrm>
          <a:prstGeom prst="rect">
            <a:avLst/>
          </a:prstGeom>
        </p:spPr>
      </p:pic>
    </p:spTree>
    <p:extLst>
      <p:ext uri="{BB962C8B-B14F-4D97-AF65-F5344CB8AC3E}">
        <p14:creationId xmlns:p14="http://schemas.microsoft.com/office/powerpoint/2010/main" val="1144108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crap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0458" y="0"/>
            <a:ext cx="11911542" cy="6858000"/>
          </a:xfrm>
          <a:prstGeom prst="rect">
            <a:avLst/>
          </a:prstGeom>
        </p:spPr>
      </p:pic>
      <p:pic>
        <p:nvPicPr>
          <p:cNvPr id="9" name="scrap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1911542" cy="6858000"/>
          </a:xfrm>
          <a:prstGeom prst="rect">
            <a:avLst/>
          </a:prstGeom>
        </p:spPr>
      </p:pic>
    </p:spTree>
    <p:extLst>
      <p:ext uri="{BB962C8B-B14F-4D97-AF65-F5344CB8AC3E}">
        <p14:creationId xmlns:p14="http://schemas.microsoft.com/office/powerpoint/2010/main" val="20084160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video>
              <p:cMediaNode vol="80000">
                <p:cTn id="13" fill="hold" display="0">
                  <p:stCondLst>
                    <p:cond delay="indefinite"/>
                  </p:stCondLst>
                </p:cTn>
                <p:tgtEl>
                  <p:spTgt spid="9"/>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208860"/>
            <a:ext cx="12192000" cy="707886"/>
          </a:xfrm>
          <a:prstGeom prst="rect">
            <a:avLst/>
          </a:prstGeom>
          <a:noFill/>
        </p:spPr>
        <p:txBody>
          <a:bodyPr wrap="square" rtlCol="0">
            <a:spAutoFit/>
          </a:bodyPr>
          <a:lstStyle/>
          <a:p>
            <a:pPr algn="ctr"/>
            <a:r>
              <a:rPr lang="en-US" sz="4000" dirty="0" smtClean="0">
                <a:latin typeface="PT Serif" charset="0"/>
                <a:ea typeface="PT Serif" charset="0"/>
                <a:cs typeface="PT Serif" charset="0"/>
              </a:rPr>
              <a:t>Initial Data</a:t>
            </a:r>
            <a:endParaRPr lang="en-US" sz="4000" dirty="0">
              <a:latin typeface="PT Serif" charset="0"/>
              <a:ea typeface="PT Serif" charset="0"/>
              <a:cs typeface="PT Serif"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932" y="1822218"/>
            <a:ext cx="9103265" cy="1849967"/>
          </a:xfrm>
          <a:prstGeom prst="rect">
            <a:avLst/>
          </a:prstGeom>
          <a:noFill/>
          <a:scene3d>
            <a:camera prst="orthographicFront"/>
            <a:lightRig rig="chilly" dir="t"/>
          </a:scene3d>
          <a:sp3d/>
        </p:spPr>
      </p:pic>
      <p:sp>
        <p:nvSpPr>
          <p:cNvPr id="13" name="TextBox 12"/>
          <p:cNvSpPr txBox="1"/>
          <p:nvPr/>
        </p:nvSpPr>
        <p:spPr>
          <a:xfrm>
            <a:off x="1513932" y="3810961"/>
            <a:ext cx="4412733" cy="2585323"/>
          </a:xfrm>
          <a:prstGeom prst="rect">
            <a:avLst/>
          </a:prstGeom>
          <a:noFill/>
        </p:spPr>
        <p:txBody>
          <a:bodyPr wrap="square" rtlCol="0">
            <a:spAutoFit/>
          </a:bodyPr>
          <a:lstStyle/>
          <a:p>
            <a:pPr>
              <a:lnSpc>
                <a:spcPct val="150000"/>
              </a:lnSpc>
            </a:pPr>
            <a:r>
              <a:rPr lang="en-US" u="sng" dirty="0" smtClean="0">
                <a:latin typeface="PT Serif" charset="0"/>
                <a:ea typeface="PT Serif" charset="0"/>
                <a:cs typeface="PT Serif" charset="0"/>
              </a:rPr>
              <a:t>Variables kept</a:t>
            </a:r>
          </a:p>
          <a:p>
            <a:pPr marL="342900" indent="-342900">
              <a:lnSpc>
                <a:spcPct val="150000"/>
              </a:lnSpc>
              <a:buFont typeface="+mj-lt"/>
              <a:buAutoNum type="arabicPeriod"/>
            </a:pPr>
            <a:r>
              <a:rPr lang="en-US" dirty="0" smtClean="0">
                <a:latin typeface="PT Serif" charset="0"/>
                <a:ea typeface="PT Serif" charset="0"/>
                <a:cs typeface="PT Serif" charset="0"/>
              </a:rPr>
              <a:t>Engine (</a:t>
            </a:r>
            <a:r>
              <a:rPr lang="en-US" dirty="0" err="1" smtClean="0">
                <a:latin typeface="PT Serif" charset="0"/>
                <a:ea typeface="PT Serif" charset="0"/>
                <a:cs typeface="PT Serif" charset="0"/>
              </a:rPr>
              <a:t>Cyl</a:t>
            </a:r>
            <a:r>
              <a:rPr lang="en-US" dirty="0" smtClean="0">
                <a:latin typeface="PT Serif" charset="0"/>
                <a:ea typeface="PT Serif" charset="0"/>
                <a:cs typeface="PT Serif" charset="0"/>
              </a:rPr>
              <a:t>)</a:t>
            </a:r>
          </a:p>
          <a:p>
            <a:pPr marL="342900" indent="-342900">
              <a:lnSpc>
                <a:spcPct val="150000"/>
              </a:lnSpc>
              <a:buFont typeface="+mj-lt"/>
              <a:buAutoNum type="arabicPeriod"/>
            </a:pPr>
            <a:r>
              <a:rPr lang="en-US" dirty="0" smtClean="0">
                <a:latin typeface="PT Serif" charset="0"/>
                <a:ea typeface="PT Serif" charset="0"/>
                <a:cs typeface="PT Serif" charset="0"/>
              </a:rPr>
              <a:t>Rim Width </a:t>
            </a:r>
            <a:endParaRPr lang="en-US" dirty="0" smtClean="0"/>
          </a:p>
          <a:p>
            <a:pPr marL="342900" indent="-342900">
              <a:lnSpc>
                <a:spcPct val="150000"/>
              </a:lnSpc>
              <a:buFont typeface="+mj-lt"/>
              <a:buAutoNum type="arabicPeriod"/>
            </a:pPr>
            <a:r>
              <a:rPr lang="en-US" dirty="0" smtClean="0">
                <a:latin typeface="PT Serif" charset="0"/>
                <a:ea typeface="PT Serif" charset="0"/>
                <a:cs typeface="PT Serif" charset="0"/>
              </a:rPr>
              <a:t>Mileage</a:t>
            </a:r>
          </a:p>
          <a:p>
            <a:pPr marL="342900" indent="-342900">
              <a:lnSpc>
                <a:spcPct val="150000"/>
              </a:lnSpc>
              <a:buFont typeface="+mj-lt"/>
              <a:buAutoNum type="arabicPeriod"/>
            </a:pPr>
            <a:r>
              <a:rPr lang="en-US" dirty="0" smtClean="0">
                <a:latin typeface="PT Serif" charset="0"/>
                <a:ea typeface="PT Serif" charset="0"/>
                <a:cs typeface="PT Serif" charset="0"/>
              </a:rPr>
              <a:t>Torque</a:t>
            </a:r>
          </a:p>
          <a:p>
            <a:pPr marL="342900" indent="-342900">
              <a:lnSpc>
                <a:spcPct val="150000"/>
              </a:lnSpc>
              <a:buFont typeface="+mj-lt"/>
              <a:buAutoNum type="arabicPeriod"/>
            </a:pPr>
            <a:r>
              <a:rPr lang="en-US" dirty="0" smtClean="0">
                <a:latin typeface="PT Serif" charset="0"/>
                <a:ea typeface="PT Serif" charset="0"/>
                <a:cs typeface="PT Serif" charset="0"/>
              </a:rPr>
              <a:t>Year</a:t>
            </a:r>
          </a:p>
        </p:txBody>
      </p:sp>
      <p:sp>
        <p:nvSpPr>
          <p:cNvPr id="14" name="TextBox 13"/>
          <p:cNvSpPr txBox="1"/>
          <p:nvPr/>
        </p:nvSpPr>
        <p:spPr>
          <a:xfrm>
            <a:off x="-30434" y="1219429"/>
            <a:ext cx="12191999" cy="461665"/>
          </a:xfrm>
          <a:prstGeom prst="rect">
            <a:avLst/>
          </a:prstGeom>
          <a:noFill/>
        </p:spPr>
        <p:txBody>
          <a:bodyPr wrap="square" rtlCol="0">
            <a:spAutoFit/>
          </a:bodyPr>
          <a:lstStyle/>
          <a:p>
            <a:pPr algn="ctr"/>
            <a:r>
              <a:rPr lang="en-US" sz="2400" b="1" dirty="0" smtClean="0">
                <a:latin typeface="PT Serif" charset="0"/>
                <a:ea typeface="PT Serif" charset="0"/>
                <a:cs typeface="PT Serif" charset="0"/>
              </a:rPr>
              <a:t>30 Columns </a:t>
            </a:r>
            <a:endParaRPr lang="en-US" sz="2400" b="1" dirty="0" smtClean="0">
              <a:latin typeface="PT Serif" charset="0"/>
              <a:ea typeface="PT Serif" charset="0"/>
              <a:cs typeface="PT Serif" charset="0"/>
            </a:endParaRPr>
          </a:p>
        </p:txBody>
      </p:sp>
      <p:sp>
        <p:nvSpPr>
          <p:cNvPr id="15" name="TextBox 14"/>
          <p:cNvSpPr txBox="1"/>
          <p:nvPr/>
        </p:nvSpPr>
        <p:spPr>
          <a:xfrm>
            <a:off x="6570133" y="3810961"/>
            <a:ext cx="4656667" cy="2169825"/>
          </a:xfrm>
          <a:prstGeom prst="rect">
            <a:avLst/>
          </a:prstGeom>
          <a:noFill/>
        </p:spPr>
        <p:txBody>
          <a:bodyPr wrap="square" rtlCol="0">
            <a:spAutoFit/>
          </a:bodyPr>
          <a:lstStyle/>
          <a:p>
            <a:pPr>
              <a:lnSpc>
                <a:spcPct val="150000"/>
              </a:lnSpc>
            </a:pPr>
            <a:r>
              <a:rPr lang="en-US" u="sng" dirty="0" smtClean="0">
                <a:solidFill>
                  <a:srgbClr val="FF0000"/>
                </a:solidFill>
                <a:latin typeface="PT Serif" charset="0"/>
                <a:ea typeface="PT Serif" charset="0"/>
                <a:cs typeface="PT Serif" charset="0"/>
              </a:rPr>
              <a:t>Variables removed due to Collinearity</a:t>
            </a:r>
            <a:r>
              <a:rPr lang="en-US" u="sng" dirty="0" smtClean="0">
                <a:latin typeface="PT Serif" charset="0"/>
                <a:ea typeface="PT Serif" charset="0"/>
                <a:cs typeface="PT Serif" charset="0"/>
              </a:rPr>
              <a:t>:</a:t>
            </a:r>
            <a:endParaRPr lang="en-US" dirty="0">
              <a:latin typeface="PT Serif" charset="0"/>
              <a:ea typeface="PT Serif" charset="0"/>
              <a:cs typeface="PT Serif" charset="0"/>
            </a:endParaRPr>
          </a:p>
          <a:p>
            <a:pPr>
              <a:lnSpc>
                <a:spcPct val="150000"/>
              </a:lnSpc>
            </a:pPr>
            <a:r>
              <a:rPr lang="en-US" dirty="0" smtClean="0">
                <a:solidFill>
                  <a:srgbClr val="FF0000"/>
                </a:solidFill>
                <a:latin typeface="PT Serif" charset="0"/>
                <a:ea typeface="PT Serif" charset="0"/>
                <a:cs typeface="PT Serif" charset="0"/>
              </a:rPr>
              <a:t>1. Engine Size (L)</a:t>
            </a:r>
          </a:p>
          <a:p>
            <a:pPr>
              <a:lnSpc>
                <a:spcPct val="150000"/>
              </a:lnSpc>
            </a:pPr>
            <a:r>
              <a:rPr lang="en-US" dirty="0" smtClean="0">
                <a:solidFill>
                  <a:srgbClr val="FF0000"/>
                </a:solidFill>
                <a:latin typeface="PT Serif" charset="0"/>
                <a:ea typeface="PT Serif" charset="0"/>
                <a:cs typeface="PT Serif" charset="0"/>
              </a:rPr>
              <a:t>2. Rim Diameter </a:t>
            </a:r>
          </a:p>
          <a:p>
            <a:pPr>
              <a:lnSpc>
                <a:spcPct val="150000"/>
              </a:lnSpc>
            </a:pPr>
            <a:r>
              <a:rPr lang="en-US" dirty="0" smtClean="0">
                <a:solidFill>
                  <a:srgbClr val="FF0000"/>
                </a:solidFill>
                <a:latin typeface="PT Serif" charset="0"/>
                <a:ea typeface="PT Serif" charset="0"/>
                <a:cs typeface="PT Serif" charset="0"/>
              </a:rPr>
              <a:t>3. MPG</a:t>
            </a:r>
          </a:p>
          <a:p>
            <a:pPr>
              <a:lnSpc>
                <a:spcPct val="150000"/>
              </a:lnSpc>
            </a:pPr>
            <a:r>
              <a:rPr lang="en-US" dirty="0" smtClean="0">
                <a:solidFill>
                  <a:srgbClr val="FF0000"/>
                </a:solidFill>
                <a:latin typeface="PT Serif" charset="0"/>
                <a:ea typeface="PT Serif" charset="0"/>
                <a:cs typeface="PT Serif" charset="0"/>
              </a:rPr>
              <a:t>4. Horsepower</a:t>
            </a:r>
            <a:endParaRPr lang="en-US" dirty="0" smtClean="0">
              <a:solidFill>
                <a:srgbClr val="FF0000"/>
              </a:solidFill>
              <a:latin typeface="PT Serif" charset="0"/>
              <a:ea typeface="PT Serif" charset="0"/>
              <a:cs typeface="PT Serif" charset="0"/>
            </a:endParaRPr>
          </a:p>
        </p:txBody>
      </p:sp>
    </p:spTree>
    <p:extLst>
      <p:ext uri="{BB962C8B-B14F-4D97-AF65-F5344CB8AC3E}">
        <p14:creationId xmlns:p14="http://schemas.microsoft.com/office/powerpoint/2010/main" val="5475170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1267" y="3044825"/>
            <a:ext cx="10515600" cy="561975"/>
          </a:xfrm>
        </p:spPr>
        <p:txBody>
          <a:bodyPr>
            <a:normAutofit fontScale="92500" lnSpcReduction="20000"/>
          </a:bodyPr>
          <a:lstStyle/>
          <a:p>
            <a:pPr marL="0" indent="0" algn="ctr">
              <a:buNone/>
            </a:pPr>
            <a:r>
              <a:rPr lang="en-US" sz="4400" dirty="0" smtClean="0">
                <a:latin typeface="PT Serif" charset="0"/>
                <a:ea typeface="PT Serif" charset="0"/>
                <a:cs typeface="PT Serif" charset="0"/>
              </a:rPr>
              <a:t>Do Regular </a:t>
            </a:r>
            <a:r>
              <a:rPr lang="en-US" sz="4400" smtClean="0">
                <a:latin typeface="PT Serif" charset="0"/>
                <a:ea typeface="PT Serif" charset="0"/>
                <a:cs typeface="PT Serif" charset="0"/>
              </a:rPr>
              <a:t>and Luxury cars differ?</a:t>
            </a:r>
            <a:endParaRPr lang="en-US" sz="4400">
              <a:latin typeface="PT Serif" charset="0"/>
              <a:ea typeface="PT Serif" charset="0"/>
              <a:cs typeface="PT Serif" charset="0"/>
            </a:endParaRPr>
          </a:p>
        </p:txBody>
      </p:sp>
    </p:spTree>
    <p:extLst>
      <p:ext uri="{BB962C8B-B14F-4D97-AF65-F5344CB8AC3E}">
        <p14:creationId xmlns:p14="http://schemas.microsoft.com/office/powerpoint/2010/main" val="13896280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433" y="1143088"/>
            <a:ext cx="5405967" cy="4809349"/>
          </a:xfrm>
          <a:prstGeom prst="rect">
            <a:avLst/>
          </a:prstGeom>
          <a:effectLst>
            <a:glow rad="50800">
              <a:schemeClr val="accent1">
                <a:alpha val="40000"/>
              </a:schemeClr>
            </a:glow>
            <a:outerShdw blurRad="279400" dist="50800" dir="5400000" algn="ctr" rotWithShape="0">
              <a:srgbClr val="000000">
                <a:alpha val="89000"/>
              </a:srgbClr>
            </a:outerShdw>
          </a:effectLst>
        </p:spPr>
      </p:pic>
      <p:sp>
        <p:nvSpPr>
          <p:cNvPr id="5" name="TextBox 4"/>
          <p:cNvSpPr txBox="1"/>
          <p:nvPr/>
        </p:nvSpPr>
        <p:spPr>
          <a:xfrm>
            <a:off x="6654800" y="508195"/>
            <a:ext cx="4216400" cy="523220"/>
          </a:xfrm>
          <a:prstGeom prst="rect">
            <a:avLst/>
          </a:prstGeom>
          <a:noFill/>
        </p:spPr>
        <p:txBody>
          <a:bodyPr wrap="square" rtlCol="0">
            <a:spAutoFit/>
          </a:bodyPr>
          <a:lstStyle/>
          <a:p>
            <a:pPr algn="ctr"/>
            <a:r>
              <a:rPr lang="en-US" sz="2800" dirty="0" smtClean="0">
                <a:latin typeface="PT Serif" charset="0"/>
                <a:ea typeface="PT Serif" charset="0"/>
                <a:cs typeface="PT Serif" charset="0"/>
              </a:rPr>
              <a:t>Regular Cars </a:t>
            </a:r>
            <a:endParaRPr lang="en-US" sz="2800" dirty="0">
              <a:latin typeface="PT Serif" charset="0"/>
              <a:ea typeface="PT Serif" charset="0"/>
              <a:cs typeface="PT Serif"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14" y="1139137"/>
            <a:ext cx="5502286" cy="4813300"/>
          </a:xfrm>
          <a:prstGeom prst="rect">
            <a:avLst/>
          </a:prstGeom>
        </p:spPr>
      </p:pic>
      <p:sp>
        <p:nvSpPr>
          <p:cNvPr id="9" name="TextBox 8"/>
          <p:cNvSpPr txBox="1"/>
          <p:nvPr/>
        </p:nvSpPr>
        <p:spPr>
          <a:xfrm>
            <a:off x="1185857" y="769805"/>
            <a:ext cx="3556000" cy="461665"/>
          </a:xfrm>
          <a:prstGeom prst="rect">
            <a:avLst/>
          </a:prstGeom>
          <a:noFill/>
        </p:spPr>
        <p:txBody>
          <a:bodyPr wrap="square" rtlCol="0">
            <a:spAutoFit/>
          </a:bodyPr>
          <a:lstStyle/>
          <a:p>
            <a:pPr algn="ctr"/>
            <a:r>
              <a:rPr lang="en-US" sz="2400" dirty="0" smtClean="0">
                <a:latin typeface="PT Serif" charset="0"/>
                <a:ea typeface="PT Serif" charset="0"/>
                <a:cs typeface="PT Serif" charset="0"/>
              </a:rPr>
              <a:t>Luxury Cars</a:t>
            </a:r>
            <a:endParaRPr lang="en-US" sz="2400" dirty="0">
              <a:latin typeface="PT Serif" charset="0"/>
              <a:ea typeface="PT Serif" charset="0"/>
              <a:cs typeface="PT Serif" charset="0"/>
            </a:endParaRPr>
          </a:p>
        </p:txBody>
      </p:sp>
    </p:spTree>
    <p:extLst>
      <p:ext uri="{BB962C8B-B14F-4D97-AF65-F5344CB8AC3E}">
        <p14:creationId xmlns:p14="http://schemas.microsoft.com/office/powerpoint/2010/main" val="1824549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PT Serif" charset="0"/>
                <a:ea typeface="PT Serif" charset="0"/>
                <a:cs typeface="PT Serif" charset="0"/>
              </a:rPr>
              <a:t>OLS Regression with Regular Cars</a:t>
            </a:r>
            <a:endParaRPr lang="en-US" dirty="0">
              <a:latin typeface="PT Serif" charset="0"/>
              <a:ea typeface="PT Serif" charset="0"/>
              <a:cs typeface="PT Serif" charset="0"/>
            </a:endParaRPr>
          </a:p>
        </p:txBody>
      </p:sp>
      <p:sp>
        <p:nvSpPr>
          <p:cNvPr id="3" name="Content Placeholder 2"/>
          <p:cNvSpPr>
            <a:spLocks noGrp="1"/>
          </p:cNvSpPr>
          <p:nvPr>
            <p:ph idx="1"/>
          </p:nvPr>
        </p:nvSpPr>
        <p:spPr>
          <a:xfrm>
            <a:off x="838200" y="1825625"/>
            <a:ext cx="10515600" cy="1019175"/>
          </a:xfrm>
        </p:spPr>
        <p:txBody>
          <a:bodyPr/>
          <a:lstStyle/>
          <a:p>
            <a:pPr marL="0" indent="0" algn="ctr">
              <a:buNone/>
            </a:pPr>
            <a:r>
              <a:rPr lang="en-US" b="1" dirty="0" smtClean="0">
                <a:latin typeface="PT Serif" charset="0"/>
                <a:ea typeface="PT Serif" charset="0"/>
                <a:cs typeface="PT Serif" charset="0"/>
              </a:rPr>
              <a:t>Target (Y) = Price</a:t>
            </a:r>
          </a:p>
          <a:p>
            <a:pPr marL="0" indent="0" algn="ctr">
              <a:buNone/>
            </a:pPr>
            <a:r>
              <a:rPr lang="en-US" sz="2000" dirty="0" smtClean="0">
                <a:latin typeface="PT Serif" charset="0"/>
                <a:ea typeface="PT Serif" charset="0"/>
                <a:cs typeface="PT Serif" charset="0"/>
              </a:rPr>
              <a:t>Features X(</a:t>
            </a:r>
            <a:r>
              <a:rPr lang="en-US" sz="2000" dirty="0" err="1" smtClean="0">
                <a:latin typeface="PT Serif" charset="0"/>
                <a:ea typeface="PT Serif" charset="0"/>
                <a:cs typeface="PT Serif" charset="0"/>
              </a:rPr>
              <a:t>i</a:t>
            </a:r>
            <a:r>
              <a:rPr lang="en-US" sz="2000" dirty="0" smtClean="0">
                <a:latin typeface="PT Serif" charset="0"/>
                <a:ea typeface="PT Serif" charset="0"/>
                <a:cs typeface="PT Serif" charset="0"/>
              </a:rPr>
              <a:t>) = Engine-</a:t>
            </a:r>
            <a:r>
              <a:rPr lang="en-US" sz="2000" dirty="0" err="1" smtClean="0">
                <a:latin typeface="PT Serif" charset="0"/>
                <a:ea typeface="PT Serif" charset="0"/>
                <a:cs typeface="PT Serif" charset="0"/>
              </a:rPr>
              <a:t>Cyl</a:t>
            </a:r>
            <a:r>
              <a:rPr lang="en-US" sz="2000" dirty="0" smtClean="0">
                <a:latin typeface="PT Serif" charset="0"/>
                <a:ea typeface="PT Serif" charset="0"/>
                <a:cs typeface="PT Serif" charset="0"/>
              </a:rPr>
              <a:t>, Torque, Rim Width, Mileage, Year</a:t>
            </a:r>
          </a:p>
          <a:p>
            <a:pPr algn="ctr"/>
            <a:endParaRPr lang="en-US" dirty="0">
              <a:latin typeface="PT Serif" charset="0"/>
              <a:ea typeface="PT Serif" charset="0"/>
              <a:cs typeface="PT Serif"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667" y="2979737"/>
            <a:ext cx="5283200" cy="3568700"/>
          </a:xfrm>
          <a:prstGeom prst="rect">
            <a:avLst/>
          </a:prstGeom>
          <a:ln>
            <a:solidFill>
              <a:schemeClr val="accent1"/>
            </a:solidFill>
          </a:ln>
        </p:spPr>
        <p:style>
          <a:lnRef idx="1">
            <a:schemeClr val="accent1"/>
          </a:lnRef>
          <a:fillRef idx="3">
            <a:schemeClr val="accent1"/>
          </a:fillRef>
          <a:effectRef idx="2">
            <a:schemeClr val="accent1"/>
          </a:effectRef>
          <a:fontRef idx="minor">
            <a:schemeClr val="lt1"/>
          </a:fontRef>
        </p:style>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544887"/>
            <a:ext cx="5575300" cy="2438400"/>
          </a:xfrm>
          <a:prstGeom prst="rect">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p14="http://schemas.microsoft.com/office/powerpoint/2010/main" val="5847684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5944</TotalTime>
  <Words>342</Words>
  <Application>Microsoft Macintosh PowerPoint</Application>
  <PresentationFormat>Widescreen</PresentationFormat>
  <Paragraphs>63</Paragraphs>
  <Slides>13</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Apple Color Emoji</vt:lpstr>
      <vt:lpstr>Calibri</vt:lpstr>
      <vt:lpstr>Calibri Light</vt:lpstr>
      <vt:lpstr>PT Serif</vt:lpstr>
      <vt:lpstr>Arial</vt:lpstr>
      <vt:lpstr>Office Theme</vt:lpstr>
      <vt:lpstr>Modeling Used Cars Data </vt:lpstr>
      <vt:lpstr>Approach</vt:lpstr>
      <vt:lpstr> Sources Used</vt:lpstr>
      <vt:lpstr>Data Breakdown</vt:lpstr>
      <vt:lpstr>PowerPoint Presentation</vt:lpstr>
      <vt:lpstr>PowerPoint Presentation</vt:lpstr>
      <vt:lpstr>PowerPoint Presentation</vt:lpstr>
      <vt:lpstr>PowerPoint Presentation</vt:lpstr>
      <vt:lpstr>OLS Regression with Regular Cars</vt:lpstr>
      <vt:lpstr>Cross Validation</vt:lpstr>
      <vt:lpstr>Further Results</vt:lpstr>
      <vt:lpstr>Final Thoughts</vt:lpstr>
      <vt:lpstr>Thanks for listening!</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used cars sales price </dc:title>
  <dc:creator>ahmad qazi</dc:creator>
  <cp:lastModifiedBy>ahmad qazi</cp:lastModifiedBy>
  <cp:revision>39</cp:revision>
  <dcterms:created xsi:type="dcterms:W3CDTF">2018-10-12T00:45:11Z</dcterms:created>
  <dcterms:modified xsi:type="dcterms:W3CDTF">2018-10-16T03:49:27Z</dcterms:modified>
</cp:coreProperties>
</file>